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2" d="100"/>
          <a:sy n="22" d="100"/>
        </p:scale>
        <p:origin x="204" y="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E583F-0A36-41AE-AAC3-3D6E3867A641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58211-FC67-4A37-9874-35A741017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6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658211-FC67-4A37-9874-35A7410173A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93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3891200" cy="2971800"/>
          </a:xfrm>
          <a:prstGeom prst="rect">
            <a:avLst/>
          </a:prstGeom>
          <a:solidFill>
            <a:srgbClr val="026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097280" y="548640"/>
            <a:ext cx="41696640" cy="1554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8000" b="1">
                <a:solidFill>
                  <a:srgbClr val="FFFFFF"/>
                </a:solidFill>
              </a:defRPr>
            </a:pPr>
            <a:r>
              <a:t>Beyond Trans — Parent Support (2020–2025)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700784"/>
            <a:ext cx="40233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</a:defRPr>
            </a:pPr>
            <a:r>
              <a:rPr dirty="0"/>
              <a:t>Stella O’Malley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2387" y="2299207"/>
            <a:ext cx="40233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rPr dirty="0"/>
              <a:t>Founder-Director, Genspect &amp; Beyond Trans • Member, Killarney Group Think Tank</a:t>
            </a:r>
          </a:p>
        </p:txBody>
      </p:sp>
      <p:pic>
        <p:nvPicPr>
          <p:cNvPr id="6" name="Picture 5" descr="3e2f680a-7d3b-460a-abf8-28db7e76f08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685800"/>
            <a:ext cx="3912781" cy="1051560"/>
          </a:xfrm>
          <a:prstGeom prst="rect">
            <a:avLst/>
          </a:prstGeom>
        </p:spPr>
      </p:pic>
      <p:pic>
        <p:nvPicPr>
          <p:cNvPr id="7" name="Picture 6" descr="ed0447ed-efdc-4618-b1d9-e6501da2b7f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3760" y="685800"/>
            <a:ext cx="2254685" cy="109728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31520" y="3200400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42416" y="3383280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t>Background &amp; Purpose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288536"/>
            <a:ext cx="1377696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  <a:defRPr sz="3400">
                <a:solidFill>
                  <a:srgbClr val="141414"/>
                </a:solidFill>
              </a:defRPr>
            </a:pPr>
            <a:r>
              <a:rPr dirty="0"/>
              <a:t>Free, peer-facilitated meetings since March 2020 to help parents navigate a child’s gender distress with community and practical strategies.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3400">
                <a:solidFill>
                  <a:srgbClr val="141414"/>
                </a:solidFill>
              </a:defRPr>
            </a:pPr>
            <a:r>
              <a:rPr dirty="0"/>
              <a:t>Typical session size 8–15; multiple time zones; parents of adult children also attend</a:t>
            </a:r>
            <a:endParaRPr lang="en-IE" dirty="0"/>
          </a:p>
          <a:p>
            <a:pPr marL="914400" lvl="1" indent="-457200">
              <a:buFont typeface="Arial" panose="020B0604020202020204" pitchFamily="34" charset="0"/>
              <a:buChar char="•"/>
              <a:defRPr sz="3400">
                <a:solidFill>
                  <a:srgbClr val="141414"/>
                </a:solidFill>
              </a:defRPr>
            </a:pPr>
            <a:r>
              <a:rPr lang="en-IE" dirty="0"/>
              <a:t>Over 1500 meetings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3400">
                <a:solidFill>
                  <a:srgbClr val="141414"/>
                </a:solidFill>
              </a:defRPr>
            </a:pPr>
            <a:r>
              <a:rPr lang="en-IE" dirty="0"/>
              <a:t>Over 10,000 attendances since 2020</a:t>
            </a:r>
            <a:endParaRPr dirty="0"/>
          </a:p>
          <a:p>
            <a:pPr marL="914400" lvl="1" indent="-457200">
              <a:buFont typeface="Arial" panose="020B0604020202020204" pitchFamily="34" charset="0"/>
              <a:buChar char="•"/>
              <a:defRPr sz="3400">
                <a:solidFill>
                  <a:srgbClr val="141414"/>
                </a:solidFill>
              </a:defRPr>
            </a:pPr>
            <a:r>
              <a:rPr lang="en-US" dirty="0"/>
              <a:t> ≥90% of attendees are mothers, </a:t>
            </a:r>
            <a:r>
              <a:rPr lang="en-IE" dirty="0"/>
              <a:t>demand is low for fathers</a:t>
            </a:r>
            <a:r>
              <a:rPr dirty="0"/>
              <a:t>-</a:t>
            </a:r>
            <a:r>
              <a:rPr dirty="0" err="1"/>
              <a:t>onl</a:t>
            </a:r>
            <a:r>
              <a:rPr lang="en-IE" dirty="0"/>
              <a:t>y spaces.</a:t>
            </a:r>
            <a:r>
              <a:rPr dirty="0"/>
              <a:t> Fathers attend at higher rates when sessions emphasise </a:t>
            </a:r>
            <a:r>
              <a:rPr lang="en-IE" dirty="0"/>
              <a:t>practical, </a:t>
            </a:r>
            <a:r>
              <a:rPr dirty="0"/>
              <a:t>problem-solving</a:t>
            </a:r>
            <a:endParaRPr lang="en-IE" dirty="0"/>
          </a:p>
          <a:p>
            <a:pPr lvl="1">
              <a:defRPr sz="3400">
                <a:solidFill>
                  <a:srgbClr val="141414"/>
                </a:solidFill>
              </a:defRPr>
            </a:pPr>
            <a:endParaRPr dirty="0"/>
          </a:p>
        </p:txBody>
      </p:sp>
      <p:sp>
        <p:nvSpPr>
          <p:cNvPr id="15" name="Rounded Rectangle 14"/>
          <p:cNvSpPr/>
          <p:nvPr/>
        </p:nvSpPr>
        <p:spPr>
          <a:xfrm>
            <a:off x="627888" y="9761220"/>
            <a:ext cx="13776960" cy="2286000"/>
          </a:xfrm>
          <a:prstGeom prst="roundRect">
            <a:avLst/>
          </a:prstGeom>
          <a:solidFill>
            <a:srgbClr val="F4F8F9"/>
          </a:solidFill>
          <a:ln w="2286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35168" y="9995833"/>
            <a:ext cx="8657498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5600" b="1">
                <a:solidFill>
                  <a:srgbClr val="026670"/>
                </a:solidFill>
              </a:defRPr>
            </a:pPr>
            <a:r>
              <a:rPr lang="en-IE" dirty="0"/>
              <a:t>Roughly 6 sessions per week</a:t>
            </a:r>
            <a:endParaRPr dirty="0"/>
          </a:p>
        </p:txBody>
      </p:sp>
      <p:sp>
        <p:nvSpPr>
          <p:cNvPr id="18" name="TextBox 17"/>
          <p:cNvSpPr txBox="1"/>
          <p:nvPr/>
        </p:nvSpPr>
        <p:spPr>
          <a:xfrm>
            <a:off x="1030224" y="11121644"/>
            <a:ext cx="132283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141414"/>
                </a:solidFill>
              </a:defRPr>
            </a:pPr>
            <a:r>
              <a:rPr dirty="0"/>
              <a:t>Drop-in and topic-focused, global time zones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12353544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042416" y="12536424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t>Prior Research Highlights (selected)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13441680"/>
            <a:ext cx="13776960" cy="4937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141414"/>
                </a:solidFill>
              </a:defRPr>
            </a:pPr>
            <a:r>
              <a:rPr dirty="0"/>
              <a:t>1) Help-seeking gap: Men are less likely to seek professional psychological help than women; action-oriented framing can improve engagement.</a:t>
            </a:r>
          </a:p>
          <a:p>
            <a:pPr>
              <a:defRPr sz="3200">
                <a:solidFill>
                  <a:srgbClr val="141414"/>
                </a:solidFill>
              </a:defRPr>
            </a:pPr>
            <a:r>
              <a:rPr dirty="0"/>
              <a:t>2) Online forums: Women post more and participate more; men more often read passively (‘lurk’).</a:t>
            </a:r>
          </a:p>
          <a:p>
            <a:pPr>
              <a:defRPr sz="3200">
                <a:solidFill>
                  <a:srgbClr val="141414"/>
                </a:solidFill>
              </a:defRPr>
            </a:pPr>
            <a:r>
              <a:rPr dirty="0"/>
              <a:t>3) Rising adolescent presentations: AFAB adolescents comprise a majority in several UK referral/recording datasets.</a:t>
            </a:r>
          </a:p>
          <a:p>
            <a:pPr>
              <a:defRPr sz="3200">
                <a:solidFill>
                  <a:srgbClr val="141414"/>
                </a:solidFill>
              </a:defRPr>
            </a:pPr>
            <a:r>
              <a:rPr dirty="0"/>
              <a:t>4) Comorbidity: Elevated ASD/ADHD/anxiety in youth referred for gender services.</a:t>
            </a:r>
          </a:p>
          <a:p>
            <a:pPr>
              <a:defRPr sz="3200">
                <a:solidFill>
                  <a:srgbClr val="141414"/>
                </a:solidFill>
              </a:defRPr>
            </a:pPr>
            <a:r>
              <a:rPr dirty="0"/>
              <a:t>5) Detransition: Surveys indicate unmet needs and desire for better supports.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18507456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042416" y="18690336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Meeting Formats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19595592"/>
            <a:ext cx="137769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200" dirty="0"/>
              <a:t>Six meetings run each week across multiple time zones.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200" dirty="0"/>
              <a:t>Family Support (general) provides a weekly space to compare experiences and leave with one or two practical actions.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200" dirty="0"/>
              <a:t>Crisis, </a:t>
            </a:r>
            <a:r>
              <a:rPr lang="en-US" sz="3200" dirty="0" err="1"/>
              <a:t>Desisters</a:t>
            </a:r>
            <a:r>
              <a:rPr lang="en-US" sz="3200" dirty="0"/>
              <a:t>, </a:t>
            </a:r>
            <a:r>
              <a:rPr lang="en-US" sz="3200" dirty="0" err="1"/>
              <a:t>Medicalising</a:t>
            </a:r>
            <a:r>
              <a:rPr lang="en-US" sz="3200" dirty="0"/>
              <a:t>, Estranged, and Bereaved are offered as focused rooms that deliver brief, goal‑oriented support.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200" dirty="0"/>
              <a:t>Context and age rooms tailor tactics to local systems and developmental needs (country/region; up to 15; 15–18; 17+).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057120" y="3200400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5368016" y="3383280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t>Participation &amp; Geography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4990064" y="6906256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TextBox 65"/>
          <p:cNvSpPr txBox="1"/>
          <p:nvPr/>
        </p:nvSpPr>
        <p:spPr>
          <a:xfrm>
            <a:off x="15569184" y="7049516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Fathers &amp; Mothers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4660880" y="7969839"/>
            <a:ext cx="137769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  <a:defRPr sz="3200">
                <a:solidFill>
                  <a:srgbClr val="141414"/>
                </a:solidFill>
              </a:defRPr>
            </a:pPr>
            <a:r>
              <a:rPr dirty="0"/>
              <a:t>Observationally, ≥90% of regular attendees are mothers; fathers welcome and encouraged.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 sz="3200">
                <a:solidFill>
                  <a:srgbClr val="141414"/>
                </a:solidFill>
              </a:defRPr>
            </a:pPr>
            <a:r>
              <a:rPr dirty="0"/>
              <a:t>Literature shows men prefer practical, problem-solving frames</a:t>
            </a:r>
            <a:r>
              <a:rPr lang="en-IE" dirty="0"/>
              <a:t> to </a:t>
            </a:r>
            <a:r>
              <a:rPr lang="en-US" dirty="0"/>
              <a:t>counselling/peer support</a:t>
            </a:r>
            <a:endParaRPr dirty="0"/>
          </a:p>
          <a:p>
            <a:pPr marL="914400" lvl="1" indent="-457200">
              <a:buFont typeface="Arial" panose="020B0604020202020204" pitchFamily="34" charset="0"/>
              <a:buChar char="•"/>
              <a:defRPr sz="3200">
                <a:solidFill>
                  <a:srgbClr val="141414"/>
                </a:solidFill>
              </a:defRPr>
            </a:pPr>
            <a:r>
              <a:rPr dirty="0"/>
              <a:t>Parents report a double standard: similar missteps (e.g., pronouns) are tacitly forgiven for fathers but criticised when made by mothers.</a:t>
            </a:r>
          </a:p>
        </p:txBody>
      </p:sp>
      <p:sp>
        <p:nvSpPr>
          <p:cNvPr id="85" name="Rectangle 84"/>
          <p:cNvSpPr/>
          <p:nvPr/>
        </p:nvSpPr>
        <p:spPr>
          <a:xfrm>
            <a:off x="15160752" y="17955755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6" name="TextBox 85"/>
          <p:cNvSpPr txBox="1"/>
          <p:nvPr/>
        </p:nvSpPr>
        <p:spPr>
          <a:xfrm>
            <a:off x="15336514" y="18050215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Debate &amp; Evidence Gaps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5160752" y="18975309"/>
            <a:ext cx="1390700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Social transition (school vs home) and medical pathway choices divide parents; autonomy at 16–18 intensifies who‑decides conflicts.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Families work to balance connection and boundaries—stay close while setting limits and protect siblings.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Evidence is thin on boys vs girls trajectories, comorbidities’ effects, longitudinal outcomes (transition/detransition/desistance), online mechanisms, and family‑system impacts.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9382720" y="3200400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29693616" y="3383280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t>Daughters vs. Sons (parents report; typical)</a:t>
            </a:r>
          </a:p>
        </p:txBody>
      </p:sp>
      <p:sp>
        <p:nvSpPr>
          <p:cNvPr id="90" name="Rectangle 89"/>
          <p:cNvSpPr/>
          <p:nvPr/>
        </p:nvSpPr>
        <p:spPr>
          <a:xfrm>
            <a:off x="29382720" y="4288535"/>
            <a:ext cx="13880592" cy="10179755"/>
          </a:xfrm>
          <a:prstGeom prst="rect">
            <a:avLst/>
          </a:prstGeom>
          <a:solidFill>
            <a:srgbClr val="F4F8F9"/>
          </a:solidFill>
          <a:ln w="2286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TextBox 90"/>
          <p:cNvSpPr txBox="1"/>
          <p:nvPr/>
        </p:nvSpPr>
        <p:spPr>
          <a:xfrm>
            <a:off x="29711904" y="4507992"/>
            <a:ext cx="6230112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26670"/>
                </a:solidFill>
              </a:defRPr>
            </a:pPr>
            <a:r>
              <a:t>Daughters — patterns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600384" y="4507992"/>
            <a:ext cx="6230112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26670"/>
                </a:solidFill>
              </a:defRPr>
            </a:pPr>
            <a:r>
              <a:t>Sons — patterns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36198048" y="5179460"/>
            <a:ext cx="6230112" cy="8704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Withdraw into bedrooms and online worlds, often using female avatars.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Hold a “scientific” fantasy that hormones and medicine will transform them.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Make fewer outward changes at first, so the process is less visible and harder to discuss face‑to‑face.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Resist grounded conversation while nurturing detailed transition plans online.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Focus on eventual transformation rather than immediate presentation, prolonging standoffs at home.</a:t>
            </a:r>
          </a:p>
          <a:p>
            <a:pPr marL="457200" marR="0" lvl="0" indent="-45720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endParaRPr lang="en-US" sz="4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4953488" y="11441555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TextBox 95"/>
          <p:cNvSpPr txBox="1"/>
          <p:nvPr/>
        </p:nvSpPr>
        <p:spPr>
          <a:xfrm>
            <a:off x="15066756" y="11514855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Pressure Points Across Adolescence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4249360" y="11311128"/>
            <a:ext cx="40436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</a:defRPr>
            </a:pPr>
            <a:r>
              <a:t>15–18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4249360" y="11951208"/>
            <a:ext cx="4043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FFFFFF"/>
                </a:solidFill>
              </a:defRPr>
            </a:pPr>
            <a:r>
              <a:rPr dirty="0"/>
              <a:t>Intensification • peer + online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38841680" y="11311128"/>
            <a:ext cx="404368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</a:defRPr>
            </a:pPr>
            <a:r>
              <a:t>17+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8841680" y="11951208"/>
            <a:ext cx="404368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FFFFFF"/>
                </a:solidFill>
              </a:defRPr>
            </a:pPr>
            <a:r>
              <a:t>Pressure point: legal adulthood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29565600" y="15205669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5" name="TextBox 104"/>
          <p:cNvSpPr txBox="1"/>
          <p:nvPr/>
        </p:nvSpPr>
        <p:spPr>
          <a:xfrm>
            <a:off x="29693616" y="15355083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Key Themes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9638752" y="16624394"/>
            <a:ext cx="13776960" cy="5284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Isolation is pervasive until parents meet peers with shared experience.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Paralysis is common; fear of a “wrong move” stalls family decisions.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Mothers face stricter scrutiny while similar “missteps” by fathers are often excused.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Visible changes in daughters create daily flashpoints, while sons’ online withdrawal blocks grounded dialogue.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Approaching age eighteen intensifies pressure and urgency around choices.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Medicalisation</a:t>
            </a: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decisions are </a:t>
            </a:r>
            <a:r>
              <a:rPr lang="en-US" sz="3200" dirty="0" err="1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agonising</a:t>
            </a: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; some continue support at home while others cannot bear the changes.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29565600" y="22624554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9730192" y="22788654"/>
            <a:ext cx="13155168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026670"/>
                </a:solidFill>
              </a:defRPr>
            </a:pPr>
            <a:r>
              <a:rPr dirty="0"/>
              <a:t>Parent Voices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0" y="30111458"/>
            <a:ext cx="43891200" cy="2822389"/>
          </a:xfrm>
          <a:prstGeom prst="rect">
            <a:avLst/>
          </a:prstGeom>
          <a:solidFill>
            <a:srgbClr val="E0EC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3" name="TextBox 122"/>
          <p:cNvSpPr txBox="1"/>
          <p:nvPr/>
        </p:nvSpPr>
        <p:spPr>
          <a:xfrm>
            <a:off x="680093" y="24944776"/>
            <a:ext cx="1377696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Social awkwardness and anxiety about adulthood; delays in driving, first job, or moving out.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Sex and dating are often met with fear, disgust, or avoidance, and talk about intimacy feels overwhelming.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Preference for fixed rules and certainty; low risk‑taking across social, school, and work choices.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Peer tone‑policing and low tolerance for disagreement; dissent carries high social cost.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High ideological certainty alongside discomfort with real‑world ambiguity; intellectual confidence may appear sanctimonious.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5028975" y="23955924"/>
            <a:ext cx="13776960" cy="582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Differences between boys’ and girls’ manifestations of rapid‑onset gender distress and gender dysphoria, and how trajectories differ over time.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impact of comorbidities such as ASD, ADHD, OCD, eating disorders, anxiety, and depression on presentation and course.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arc of transition and detransition, including clear descriptions of desistance, why desistance occurs, and how best to respond to signs of desistance.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Online social effects, including social contagion, the role of anime, and the influence of online female/male characters and avatars.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The impact on parents, siblings, and wider family systems, including psychological sequelae and support needs.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902387" y="30111459"/>
            <a:ext cx="13776960" cy="8686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26670"/>
                </a:solidFill>
              </a:defRPr>
            </a:pPr>
            <a:r>
              <a:rPr dirty="0"/>
              <a:t>Selected References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1865811" y="30654532"/>
            <a:ext cx="403067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Vandenbussche, E. (2022). Detransition-related needs and support: A cross-sectional online survey. Journal of Homosexuality, 69(9), 1602–1620. https://doi.org/10.1080/00918369.2021.1919479</a:t>
            </a:r>
          </a:p>
          <a:p>
            <a:r>
              <a:rPr lang="en-US" dirty="0"/>
              <a:t>Littman, L. (2018). Parent reports of adolescents and young adults perceived to show signs of a rapid onset of gender dysphoria. PLOS ONE, 13(8), e0202330. https://doi.org/10.1371/journal.pone.0202330</a:t>
            </a:r>
          </a:p>
          <a:p>
            <a:r>
              <a:rPr lang="en-US" dirty="0"/>
              <a:t>Seidler, Z. E., Dawes, A. J., Rice, S. M., </a:t>
            </a:r>
            <a:r>
              <a:rPr lang="en-US" dirty="0" err="1"/>
              <a:t>Oliffe</a:t>
            </a:r>
            <a:r>
              <a:rPr lang="en-US" dirty="0"/>
              <a:t>, J. L., &amp; Dhillon, H. M. (2016). The role of masculinity in men’s help-seeking for depression: A systematic review. Clinical Psychology Review, 49, 106–118. https://doi.org/10.1016/j.cpr.2016.09.002</a:t>
            </a:r>
          </a:p>
          <a:p>
            <a:r>
              <a:rPr lang="en-US" dirty="0"/>
              <a:t>Liddon, L., </a:t>
            </a:r>
            <a:r>
              <a:rPr lang="en-US" dirty="0" err="1"/>
              <a:t>Kingerlee</a:t>
            </a:r>
            <a:r>
              <a:rPr lang="en-US" dirty="0"/>
              <a:t>, R., &amp; Barry, J. A. (2018). Gender differences in preferences for psychological treatment, coping strategies, and triggers to help-seeking. British Journal of Clinical Psychology, 57(1), 42–58. https://doi.org/10.1111/bjc.12147</a:t>
            </a:r>
          </a:p>
          <a:p>
            <a:r>
              <a:rPr lang="en-US" dirty="0" err="1"/>
              <a:t>Bidmon</a:t>
            </a:r>
            <a:r>
              <a:rPr lang="en-US" dirty="0"/>
              <a:t>, S., &amp; </a:t>
            </a:r>
            <a:r>
              <a:rPr lang="en-US" dirty="0" err="1"/>
              <a:t>Terlutter</a:t>
            </a:r>
            <a:r>
              <a:rPr lang="en-US" dirty="0"/>
              <a:t>, R. (2015). Gender differences in searching for health information on the Internet and the virtual patient–physician relationship in Germany. Journal of Medical Internet Research, 17(6), e156. https://doi.org/10.2196/jmir.4127</a:t>
            </a:r>
          </a:p>
          <a:p>
            <a:r>
              <a:rPr lang="en-US" dirty="0"/>
              <a:t>NHS Digital. (2022). Psychological therapies: Annual report on the use of IAPT services, 2020–21. https://digital.nhs.uk/</a:t>
            </a:r>
          </a:p>
          <a:p>
            <a:r>
              <a:rPr lang="en-US" dirty="0"/>
              <a:t>Cass, H. (2024). Independent review of gender identity services for children and young people: Final report. NHS England. https://cass.independent-review.uk/</a:t>
            </a:r>
          </a:p>
          <a:p>
            <a:r>
              <a:rPr lang="en-US" dirty="0"/>
              <a:t>Tavistock and Portman NHS Foundation Trust. (2020). GIDS referrals by age and assigned birth sex, 2009/10–2018/19 (FOI 19-20295). https://tavistockandportman.nhs.uk/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10A0D3E7-6707-78D2-E484-3BB0BF3CBBEA}"/>
              </a:ext>
            </a:extLst>
          </p:cNvPr>
          <p:cNvSpPr txBox="1"/>
          <p:nvPr/>
        </p:nvSpPr>
        <p:spPr>
          <a:xfrm>
            <a:off x="15319653" y="4275206"/>
            <a:ext cx="13195605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3400" dirty="0"/>
              <a:t>Participants come from 6 continents. Countries include, New Zealand, Australia, South Africa, South Korea, Brazil, Malta, Italy, Netherlands, Belgium, Germany, Spain, France, the UK, the USA &amp; Canada.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1BC632-EA30-F87D-4A9B-2D0C4009F19D}"/>
              </a:ext>
            </a:extLst>
          </p:cNvPr>
          <p:cNvSpPr/>
          <p:nvPr/>
        </p:nvSpPr>
        <p:spPr>
          <a:xfrm>
            <a:off x="627888" y="23702662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2" name="TextBox 121"/>
          <p:cNvSpPr txBox="1"/>
          <p:nvPr/>
        </p:nvSpPr>
        <p:spPr>
          <a:xfrm>
            <a:off x="935168" y="23905722"/>
            <a:ext cx="5247206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26670"/>
                </a:solidFill>
              </a:defRPr>
            </a:pPr>
            <a:r>
              <a:rPr sz="4000" dirty="0"/>
              <a:t>Typical Traits (reported)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109C7D-B6D8-E9D8-4136-893EA2638196}"/>
              </a:ext>
            </a:extLst>
          </p:cNvPr>
          <p:cNvSpPr/>
          <p:nvPr/>
        </p:nvSpPr>
        <p:spPr>
          <a:xfrm>
            <a:off x="15057120" y="22742542"/>
            <a:ext cx="13776960" cy="960120"/>
          </a:xfrm>
          <a:prstGeom prst="rect">
            <a:avLst/>
          </a:prstGeom>
          <a:solidFill>
            <a:srgbClr val="E0ECED"/>
          </a:solidFill>
          <a:ln w="25400">
            <a:solidFill>
              <a:srgbClr val="0266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4" name="TextBox 123"/>
          <p:cNvSpPr txBox="1"/>
          <p:nvPr/>
        </p:nvSpPr>
        <p:spPr>
          <a:xfrm>
            <a:off x="15160752" y="22910846"/>
            <a:ext cx="3557064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26670"/>
                </a:solidFill>
              </a:defRPr>
            </a:pPr>
            <a:r>
              <a:rPr sz="4000" dirty="0"/>
              <a:t>Research Needs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A5E29C-15DF-CACC-A7B8-CB2EB33DB8E8}"/>
              </a:ext>
            </a:extLst>
          </p:cNvPr>
          <p:cNvSpPr txBox="1"/>
          <p:nvPr/>
        </p:nvSpPr>
        <p:spPr>
          <a:xfrm>
            <a:off x="29638752" y="5271478"/>
            <a:ext cx="6230112" cy="919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Adopt male deodorant, caps, clothes, badges, and short haircuts—highly visible changes at home.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Make conspicuous outward changes that alter peer presentation and family dynamics.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Focus on testosterone, chest surgery, and other near‑term medical steps.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Lean into social‑group belonging and identity signals reinforced offline and online.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/>
              <a:t>Seek rapid recognition at school and in public, driving daily friction with parents.</a:t>
            </a:r>
          </a:p>
          <a:p>
            <a:pPr marL="342900" marR="0" lvl="0" indent="-342900">
              <a:lnSpc>
                <a:spcPct val="115000"/>
              </a:lnSpc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en-US" sz="4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7577243-0FB1-49F9-C2F0-142A42D05D3A}"/>
              </a:ext>
            </a:extLst>
          </p:cNvPr>
          <p:cNvSpPr txBox="1"/>
          <p:nvPr/>
        </p:nvSpPr>
        <p:spPr>
          <a:xfrm>
            <a:off x="29565600" y="23670874"/>
            <a:ext cx="13776960" cy="722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“Even if others understand the enormity, nothing compares to a fellow parent who is living it.”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“We were </a:t>
            </a:r>
            <a:r>
              <a:rPr lang="en-US" sz="3200" dirty="0" err="1"/>
              <a:t>paralysed</a:t>
            </a:r>
            <a:r>
              <a:rPr lang="en-US" sz="3200" dirty="0"/>
              <a:t>—afraid to move forward or back; hearing others’ stories helped us breathe.”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“I look at her eyes; only her eyes have stayed the same; everything else is different, so I focus on her eyes when we speak.”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“Our son lived online with a female avatar and believed ‘science’ would do the rest; reaching him felt impossible.”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“We </a:t>
            </a:r>
            <a:r>
              <a:rPr lang="en-US" sz="3200" dirty="0" err="1"/>
              <a:t>agonised</a:t>
            </a:r>
            <a:r>
              <a:rPr lang="en-US" sz="3200" dirty="0"/>
              <a:t> over support versus enabling; the groups gave us language, boundaries, and a plan.”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/>
              <a:t>Parents of girls struggle with deepened voice, facial hair, and weight gain; parents of boys struggle with </a:t>
            </a:r>
            <a:r>
              <a:rPr lang="en-US" sz="3200" dirty="0" err="1"/>
              <a:t>sexualised</a:t>
            </a:r>
            <a:r>
              <a:rPr lang="en-US" sz="3200" dirty="0"/>
              <a:t> </a:t>
            </a:r>
            <a:r>
              <a:rPr lang="en-US" sz="3200" dirty="0" err="1"/>
              <a:t>behaviour</a:t>
            </a:r>
            <a:r>
              <a:rPr lang="en-US" sz="3200" dirty="0"/>
              <a:t> and resistance to “real” conversation.</a:t>
            </a:r>
          </a:p>
          <a:p>
            <a:pPr marL="342900" marR="0" lvl="0" indent="-342900">
              <a:lnSpc>
                <a:spcPct val="115000"/>
              </a:lnSpc>
              <a:spcAft>
                <a:spcPts val="200"/>
              </a:spcAft>
              <a:buFont typeface="Symbol" panose="05050102010706020507" pitchFamily="18" charset="2"/>
              <a:buChar char=""/>
              <a:tabLst>
                <a:tab pos="228600" algn="l"/>
              </a:tabLst>
            </a:pPr>
            <a:endParaRPr lang="en-US" sz="4800" dirty="0">
              <a:effectLst/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BE25152-A1A1-FAF3-AAB4-48846AAE4883}"/>
              </a:ext>
            </a:extLst>
          </p:cNvPr>
          <p:cNvSpPr txBox="1"/>
          <p:nvPr/>
        </p:nvSpPr>
        <p:spPr>
          <a:xfrm>
            <a:off x="14784996" y="12641915"/>
            <a:ext cx="14568260" cy="4717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Early puberty and visible changes intensify identity questions and recognition demands.</a:t>
            </a:r>
          </a:p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New schools introduce fresh peers and trials of names, pronouns, and presentation.</a:t>
            </a:r>
          </a:p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More time in anonymous or niche online spaces amplifies gender‑related narratives.</a:t>
            </a:r>
          </a:p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First disclosures bring requests for social transition and formal record changes.</a:t>
            </a:r>
          </a:p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Exam years and first medical steps (GP, referrals, waiting lists) raise expectations and pressure.</a:t>
            </a:r>
          </a:p>
          <a:p>
            <a:pPr marL="457200" marR="0" lvl="0" indent="-457200">
              <a:lnSpc>
                <a:spcPct val="115000"/>
              </a:lnSpc>
              <a:spcAft>
                <a:spcPts val="2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3200" dirty="0">
                <a:effectLst/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Ages 16–17 escalate autonomy disputes; eighteen looms as a cliff‑edge.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1543</Words>
  <Application>Microsoft Office PowerPoint</Application>
  <PresentationFormat>Custom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Symbol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Amanda  Miller</cp:lastModifiedBy>
  <cp:revision>4</cp:revision>
  <dcterms:created xsi:type="dcterms:W3CDTF">2013-01-27T09:14:16Z</dcterms:created>
  <dcterms:modified xsi:type="dcterms:W3CDTF">2025-12-12T20:11:07Z</dcterms:modified>
  <cp:category/>
</cp:coreProperties>
</file>