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0" d="100"/>
          <a:sy n="20" d="100"/>
        </p:scale>
        <p:origin x="364" y="-14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slide04_img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147" y="18940592"/>
            <a:ext cx="8336055" cy="7994393"/>
          </a:xfrm>
          <a:prstGeom prst="rect">
            <a:avLst/>
          </a:prstGeom>
        </p:spPr>
      </p:pic>
      <p:pic>
        <p:nvPicPr>
          <p:cNvPr id="36" name="Picture 35" descr="slide08_img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11605" y="2901380"/>
            <a:ext cx="9286966" cy="87487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0"/>
            <a:ext cx="43891200" cy="2743200"/>
          </a:xfrm>
          <a:prstGeom prst="rect">
            <a:avLst/>
          </a:prstGeom>
          <a:solidFill>
            <a:srgbClr val="0266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261582" y="457200"/>
            <a:ext cx="25368035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</a:defRPr>
            </a:pPr>
            <a:r>
              <a:t>Beyond Trans: Therapist-Facilitated Group Support — Participant Profile &amp; Outcomes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1600200"/>
            <a:ext cx="4151376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FFFFFF"/>
                </a:solidFill>
              </a:defRPr>
            </a:pPr>
            <a:r>
              <a:rPr dirty="0"/>
              <a:t>Stella O’Malley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22431" y="2103120"/>
            <a:ext cx="10046340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FFFFFF"/>
                </a:solidFill>
              </a:defRPr>
            </a:pPr>
            <a:r>
              <a:rPr lang="en-US" dirty="0"/>
              <a:t>Founding Director</a:t>
            </a:r>
            <a:r>
              <a:rPr dirty="0"/>
              <a:t> of </a:t>
            </a:r>
            <a:r>
              <a:rPr dirty="0" err="1"/>
              <a:t>Genspect</a:t>
            </a:r>
            <a:r>
              <a:rPr dirty="0"/>
              <a:t> and Beyond Trans; member, Killarney Group Think Tank</a:t>
            </a:r>
          </a:p>
        </p:txBody>
      </p:sp>
      <p:pic>
        <p:nvPicPr>
          <p:cNvPr id="6" name="Picture 5" descr="ed0447ed-efdc-4618-b1d9-e6501da2b7f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5898" y="366721"/>
            <a:ext cx="3999695" cy="1946518"/>
          </a:xfrm>
          <a:prstGeom prst="rect">
            <a:avLst/>
          </a:prstGeom>
        </p:spPr>
      </p:pic>
      <p:pic>
        <p:nvPicPr>
          <p:cNvPr id="7" name="Picture 6" descr="3e2f680a-7d3b-460a-abf8-28db7e76f08c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45004" y="625499"/>
            <a:ext cx="5030809" cy="135203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40080" y="2907792"/>
            <a:ext cx="13868400" cy="731520"/>
          </a:xfrm>
          <a:prstGeom prst="rect">
            <a:avLst/>
          </a:prstGeom>
          <a:solidFill>
            <a:srgbClr val="E5EFF0"/>
          </a:solidFill>
          <a:ln w="1905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435889" y="3026664"/>
            <a:ext cx="3820598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026670"/>
                </a:solidFill>
              </a:defRPr>
            </a:pPr>
            <a:r>
              <a:rPr dirty="0"/>
              <a:t>Background &amp;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2075" y="3911293"/>
            <a:ext cx="13868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  <a:defRPr sz="2200">
                <a:solidFill>
                  <a:srgbClr val="191919"/>
                </a:solidFill>
              </a:defRPr>
            </a:pPr>
            <a:r>
              <a:rPr sz="2400" b="1" dirty="0"/>
              <a:t>Beyond Trans </a:t>
            </a:r>
            <a:r>
              <a:rPr sz="2400" dirty="0"/>
              <a:t>launched June 2022 within Genspect.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 sz="2200">
                <a:solidFill>
                  <a:srgbClr val="191919"/>
                </a:solidFill>
              </a:defRPr>
            </a:pPr>
            <a:r>
              <a:rPr sz="2400" dirty="0"/>
              <a:t>Therapist-facilitated, free online group support; 3–4 groups weekly; typical size 10–15.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 sz="2200">
                <a:solidFill>
                  <a:srgbClr val="191919"/>
                </a:solidFill>
              </a:defRPr>
            </a:pPr>
            <a:r>
              <a:rPr sz="2400" dirty="0"/>
              <a:t>Directory of</a:t>
            </a:r>
            <a:r>
              <a:rPr lang="en-US" sz="2400" dirty="0"/>
              <a:t> well-informed</a:t>
            </a:r>
            <a:r>
              <a:rPr sz="2400" dirty="0"/>
              <a:t> therapists</a:t>
            </a:r>
            <a:r>
              <a:rPr lang="en-US" sz="2400" dirty="0"/>
              <a:t>.</a:t>
            </a:r>
            <a:endParaRPr lang="en-IE" sz="2400" dirty="0"/>
          </a:p>
          <a:p>
            <a:pPr marL="800100" lvl="1" indent="-342900">
              <a:buFont typeface="Arial" panose="020B0604020202020204" pitchFamily="34" charset="0"/>
              <a:buChar char="•"/>
              <a:defRPr sz="2200">
                <a:solidFill>
                  <a:srgbClr val="191919"/>
                </a:solidFill>
              </a:defRPr>
            </a:pPr>
            <a:r>
              <a:rPr lang="en-IE" sz="2400" dirty="0"/>
              <a:t>A</a:t>
            </a:r>
            <a:r>
              <a:rPr sz="2400" dirty="0" err="1"/>
              <a:t>dvocacy</a:t>
            </a:r>
            <a:r>
              <a:rPr sz="2400" dirty="0"/>
              <a:t> and resources for detransitioners.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20931" y="5862813"/>
            <a:ext cx="13868400" cy="731520"/>
          </a:xfrm>
          <a:prstGeom prst="rect">
            <a:avLst/>
          </a:prstGeom>
          <a:solidFill>
            <a:srgbClr val="E5EFF0"/>
          </a:solidFill>
          <a:ln w="1905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6027090" y="5974997"/>
            <a:ext cx="2443938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026670"/>
                </a:solidFill>
              </a:defRPr>
            </a:pPr>
            <a:r>
              <a:rPr dirty="0"/>
              <a:t>Program Scale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4458" y="26162284"/>
            <a:ext cx="13868400" cy="731520"/>
          </a:xfrm>
          <a:prstGeom prst="rect">
            <a:avLst/>
          </a:prstGeom>
          <a:solidFill>
            <a:srgbClr val="E5EFF0"/>
          </a:solidFill>
          <a:ln w="1905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795930" y="30290967"/>
            <a:ext cx="1124797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Autism • ADHD • Eating disorders • Bipolar • OCD • Depression • Anxiety</a:t>
            </a:r>
          </a:p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Schizophrenia • Sexual assault/rape • Childhood sexual abuse • PCOS</a:t>
            </a:r>
          </a:p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Alcoholism • Substance use • Body Dysmorphia</a:t>
            </a:r>
            <a:endParaRPr lang="en-IE" sz="2400" dirty="0"/>
          </a:p>
          <a:p>
            <a:pPr lvl="1">
              <a:defRPr sz="2200">
                <a:solidFill>
                  <a:srgbClr val="191919"/>
                </a:solidFill>
              </a:defRPr>
            </a:pPr>
            <a:endParaRPr sz="2400" dirty="0"/>
          </a:p>
        </p:txBody>
      </p:sp>
      <p:sp>
        <p:nvSpPr>
          <p:cNvPr id="23" name="Rectangle 22"/>
          <p:cNvSpPr/>
          <p:nvPr/>
        </p:nvSpPr>
        <p:spPr>
          <a:xfrm>
            <a:off x="417443" y="18941353"/>
            <a:ext cx="13868400" cy="731520"/>
          </a:xfrm>
          <a:prstGeom prst="rect">
            <a:avLst/>
          </a:prstGeom>
          <a:solidFill>
            <a:srgbClr val="E5EFF0"/>
          </a:solidFill>
          <a:ln w="1905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795930" y="19064795"/>
            <a:ext cx="1318545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026670"/>
                </a:solidFill>
              </a:defRPr>
            </a:pPr>
            <a:r>
              <a:rPr dirty="0"/>
              <a:t>Participants — Sex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41326" y="25174542"/>
            <a:ext cx="5215467" cy="3539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700">
                <a:solidFill>
                  <a:srgbClr val="5A5A5A"/>
                </a:solidFill>
              </a:defRPr>
            </a:pPr>
            <a:r>
              <a:rPr dirty="0"/>
              <a:t>Figure </a:t>
            </a:r>
            <a:r>
              <a:rPr lang="en-IE" dirty="0"/>
              <a:t>2</a:t>
            </a:r>
            <a:r>
              <a:rPr dirty="0"/>
              <a:t>. Sex distribution of participants (since Jan 2025).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267432" y="11199595"/>
            <a:ext cx="13790035" cy="635814"/>
          </a:xfrm>
          <a:prstGeom prst="rect">
            <a:avLst/>
          </a:prstGeom>
          <a:solidFill>
            <a:srgbClr val="E5EFF0"/>
          </a:solidFill>
          <a:ln w="1905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9101116" y="11331496"/>
            <a:ext cx="5559727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026670"/>
                </a:solidFill>
              </a:defRPr>
            </a:pPr>
            <a:r>
              <a:rPr dirty="0"/>
              <a:t>Participants — Sexual Orientation</a:t>
            </a:r>
          </a:p>
        </p:txBody>
      </p:sp>
      <p:pic>
        <p:nvPicPr>
          <p:cNvPr id="29" name="Picture 28" descr="slide05_img0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74258" y="12899793"/>
            <a:ext cx="11649456" cy="7798324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9081221" y="20669775"/>
            <a:ext cx="5065490" cy="3539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700">
                <a:solidFill>
                  <a:srgbClr val="5A5A5A"/>
                </a:solidFill>
              </a:defRPr>
            </a:pPr>
            <a:r>
              <a:rPr dirty="0"/>
              <a:t>Figure </a:t>
            </a:r>
            <a:r>
              <a:rPr lang="en-IE" dirty="0"/>
              <a:t>3</a:t>
            </a:r>
            <a:r>
              <a:rPr dirty="0"/>
              <a:t>. Sexual orientation (including non-disclosures).</a:t>
            </a:r>
          </a:p>
        </p:txBody>
      </p:sp>
      <p:pic>
        <p:nvPicPr>
          <p:cNvPr id="31" name="Picture 30" descr="slide06_img0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36743" y="22550823"/>
            <a:ext cx="10835255" cy="7784214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9005659" y="30632295"/>
            <a:ext cx="5097421" cy="3539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700">
                <a:solidFill>
                  <a:srgbClr val="5A5A5A"/>
                </a:solidFill>
              </a:defRPr>
            </a:pPr>
            <a:r>
              <a:rPr dirty="0"/>
              <a:t>Figure </a:t>
            </a:r>
            <a:r>
              <a:rPr lang="en-IE" dirty="0"/>
              <a:t>4.</a:t>
            </a:r>
            <a:r>
              <a:rPr dirty="0"/>
              <a:t> Sexual orientation (excluding non-disclosures).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5267432" y="32054066"/>
            <a:ext cx="13356336" cy="49377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026670"/>
                </a:solidFill>
              </a:defRPr>
            </a:pPr>
            <a:r>
              <a:t>Participants — Current Status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780989" y="6442188"/>
            <a:ext cx="52011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91919"/>
                </a:solidFill>
              </a:defRPr>
            </a:pPr>
            <a:r>
              <a:rPr sz="2400" b="1" dirty="0"/>
              <a:t>Participants — Current Status</a:t>
            </a:r>
          </a:p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63% stopped medical transition</a:t>
            </a:r>
          </a:p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~9% regret </a:t>
            </a:r>
            <a:r>
              <a:rPr sz="2400" dirty="0" err="1"/>
              <a:t>medicali</a:t>
            </a:r>
            <a:r>
              <a:rPr lang="en-US" sz="2400" dirty="0" err="1"/>
              <a:t>s</a:t>
            </a:r>
            <a:r>
              <a:rPr sz="2400" dirty="0" err="1"/>
              <a:t>ation</a:t>
            </a:r>
            <a:endParaRPr sz="2400" dirty="0"/>
          </a:p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~9% remain </a:t>
            </a:r>
            <a:r>
              <a:rPr sz="2400" dirty="0" err="1"/>
              <a:t>medicali</a:t>
            </a:r>
            <a:r>
              <a:rPr lang="en-US" sz="2400" dirty="0" err="1"/>
              <a:t>s</a:t>
            </a:r>
            <a:r>
              <a:rPr sz="2400" dirty="0" err="1"/>
              <a:t>ed</a:t>
            </a:r>
            <a:r>
              <a:rPr sz="2400" dirty="0"/>
              <a:t> (often ambivalent)</a:t>
            </a:r>
          </a:p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~19% never </a:t>
            </a:r>
            <a:r>
              <a:rPr sz="2400" dirty="0" err="1"/>
              <a:t>medicali</a:t>
            </a:r>
            <a:r>
              <a:rPr lang="en-US" sz="2400" dirty="0" err="1"/>
              <a:t>s</a:t>
            </a:r>
            <a:r>
              <a:rPr sz="2400" dirty="0" err="1"/>
              <a:t>ed</a:t>
            </a:r>
            <a:endParaRPr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15011400" y="42345638"/>
            <a:ext cx="13868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700">
                <a:solidFill>
                  <a:srgbClr val="5A5A5A"/>
                </a:solidFill>
              </a:defRPr>
            </a:pPr>
            <a:r>
              <a:t>Figure 4. Current status of participants.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9382720" y="2907792"/>
            <a:ext cx="13868400" cy="731520"/>
          </a:xfrm>
          <a:prstGeom prst="rect">
            <a:avLst/>
          </a:prstGeom>
          <a:solidFill>
            <a:srgbClr val="E5EFF0"/>
          </a:solidFill>
          <a:ln w="1905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34220448" y="3026664"/>
            <a:ext cx="4192943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026670"/>
                </a:solidFill>
              </a:defRPr>
            </a:pPr>
            <a:r>
              <a:rPr dirty="0"/>
              <a:t>Transition &amp; Detransition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098EDAC-4936-9A02-E0AE-E3CF21E385E4}"/>
              </a:ext>
            </a:extLst>
          </p:cNvPr>
          <p:cNvGrpSpPr/>
          <p:nvPr/>
        </p:nvGrpSpPr>
        <p:grpSpPr>
          <a:xfrm>
            <a:off x="29382719" y="7596350"/>
            <a:ext cx="14311762" cy="24312329"/>
            <a:chOff x="29382719" y="7137675"/>
            <a:chExt cx="14311762" cy="24312329"/>
          </a:xfrm>
        </p:grpSpPr>
        <p:pic>
          <p:nvPicPr>
            <p:cNvPr id="41" name="Picture 40" descr="slide09_img0.png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9826081" y="7137675"/>
              <a:ext cx="13119736" cy="6626968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29826081" y="14083544"/>
              <a:ext cx="13868400" cy="4572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 sz="1700">
                  <a:solidFill>
                    <a:srgbClr val="5A5A5A"/>
                  </a:solidFill>
                </a:defRPr>
              </a:pPr>
              <a:r>
                <a:rPr dirty="0"/>
                <a:t>Figure 5. Age at start &amp; at detransition — summary statistics.</a:t>
              </a:r>
            </a:p>
          </p:txBody>
        </p:sp>
        <p:pic>
          <p:nvPicPr>
            <p:cNvPr id="43" name="Picture 42" descr="slide11_img0.png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9701426" y="15278436"/>
              <a:ext cx="13175362" cy="7325834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29451748" y="23014275"/>
              <a:ext cx="13868400" cy="4572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 sz="1700">
                  <a:solidFill>
                    <a:srgbClr val="5A5A5A"/>
                  </a:solidFill>
                </a:defRPr>
              </a:pPr>
              <a:r>
                <a:rPr dirty="0"/>
                <a:t>Figure 6. Distribution of ages.</a:t>
              </a:r>
            </a:p>
          </p:txBody>
        </p:sp>
        <p:pic>
          <p:nvPicPr>
            <p:cNvPr id="45" name="Picture 44" descr="slide14_img0.png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29909643" y="24407934"/>
              <a:ext cx="12758928" cy="6532937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29382719" y="30992804"/>
              <a:ext cx="13868400" cy="4572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 sz="1700">
                  <a:solidFill>
                    <a:srgbClr val="5A5A5A"/>
                  </a:solidFill>
                </a:defRPr>
              </a:pPr>
              <a:r>
                <a:rPr dirty="0"/>
                <a:t>Figure 7. Years in transition.</a:t>
              </a:r>
            </a:p>
          </p:txBody>
        </p:sp>
      </p:grpSp>
      <p:sp>
        <p:nvSpPr>
          <p:cNvPr id="47" name="Rectangle 46"/>
          <p:cNvSpPr/>
          <p:nvPr/>
        </p:nvSpPr>
        <p:spPr>
          <a:xfrm>
            <a:off x="577795" y="10208896"/>
            <a:ext cx="13868400" cy="731520"/>
          </a:xfrm>
          <a:prstGeom prst="rect">
            <a:avLst/>
          </a:prstGeom>
          <a:solidFill>
            <a:srgbClr val="E5EFF0"/>
          </a:solidFill>
          <a:ln w="1905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4217428" y="10347170"/>
            <a:ext cx="594300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026670"/>
                </a:solidFill>
              </a:defRPr>
            </a:pPr>
            <a:r>
              <a:rPr dirty="0"/>
              <a:t>Geography</a:t>
            </a:r>
          </a:p>
        </p:txBody>
      </p:sp>
      <p:pic>
        <p:nvPicPr>
          <p:cNvPr id="49" name="Picture 48" descr="slide17_img0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18915" y="11427824"/>
            <a:ext cx="11094720" cy="6612004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5222308" y="18172203"/>
            <a:ext cx="4465646" cy="3539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700">
                <a:solidFill>
                  <a:srgbClr val="5A5A5A"/>
                </a:solidFill>
              </a:defRPr>
            </a:pPr>
            <a:r>
              <a:rPr dirty="0"/>
              <a:t>Figure </a:t>
            </a:r>
            <a:r>
              <a:rPr lang="en-IE" dirty="0"/>
              <a:t>1</a:t>
            </a:r>
            <a:r>
              <a:rPr dirty="0"/>
              <a:t>. Geographic distribution of participants.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11988" y="29368504"/>
            <a:ext cx="13868400" cy="731520"/>
          </a:xfrm>
          <a:prstGeom prst="rect">
            <a:avLst/>
          </a:prstGeom>
          <a:solidFill>
            <a:srgbClr val="E5EFF0"/>
          </a:solidFill>
          <a:ln w="1905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5500070" y="26316120"/>
            <a:ext cx="349797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6670"/>
                </a:solidFill>
              </a:defRPr>
            </a:pPr>
            <a:r>
              <a:rPr dirty="0"/>
              <a:t>Participant Quotes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96740" y="27047640"/>
            <a:ext cx="138684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91919"/>
                </a:solidFill>
              </a:defRPr>
            </a:pPr>
            <a:r>
              <a:rPr sz="2400" b="1" dirty="0"/>
              <a:t>Participant Quotes — Isolation &amp; Understanding</a:t>
            </a:r>
          </a:p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“My life was on hold when I was living in transition.”</a:t>
            </a:r>
          </a:p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“My body wants to have been left alone.”</a:t>
            </a:r>
          </a:p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“It’s taboo to be negative about trans, but it ruined my life.”</a:t>
            </a:r>
          </a:p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“I outsourced my autonomy and authority to my therapist.”</a:t>
            </a:r>
          </a:p>
          <a:p>
            <a:pPr lvl="1">
              <a:defRPr sz="2200">
                <a:solidFill>
                  <a:srgbClr val="191919"/>
                </a:solidFill>
              </a:defRPr>
            </a:pPr>
            <a:r>
              <a:rPr sz="2400" dirty="0"/>
              <a:t>• “They rolled out the red carpet for me when I transitioned.”</a:t>
            </a:r>
          </a:p>
        </p:txBody>
      </p:sp>
      <p:sp>
        <p:nvSpPr>
          <p:cNvPr id="54" name="Rectangle 53"/>
          <p:cNvSpPr/>
          <p:nvPr/>
        </p:nvSpPr>
        <p:spPr>
          <a:xfrm>
            <a:off x="0" y="32141160"/>
            <a:ext cx="43891200" cy="777240"/>
          </a:xfrm>
          <a:prstGeom prst="rect">
            <a:avLst/>
          </a:prstGeom>
          <a:solidFill>
            <a:srgbClr val="E5EF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15877978" y="32250888"/>
            <a:ext cx="1213524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5A5A5A"/>
                </a:solidFill>
              </a:defRPr>
            </a:pPr>
            <a:r>
              <a:rPr dirty="0"/>
              <a:t>Contact: genspect.org • </a:t>
            </a:r>
            <a:r>
              <a:rPr lang="en-US" dirty="0"/>
              <a:t>beyondtrans.org • </a:t>
            </a:r>
            <a:r>
              <a:rPr dirty="0"/>
              <a:t>Beyond Trans groups are provided free of charge; therapists and volunteers welcome.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28F3DAF-943D-4257-F0A0-6FC54F93EBCE}"/>
              </a:ext>
            </a:extLst>
          </p:cNvPr>
          <p:cNvSpPr/>
          <p:nvPr/>
        </p:nvSpPr>
        <p:spPr>
          <a:xfrm>
            <a:off x="15113707" y="2985603"/>
            <a:ext cx="13868400" cy="731520"/>
          </a:xfrm>
          <a:prstGeom prst="rect">
            <a:avLst/>
          </a:prstGeom>
          <a:solidFill>
            <a:srgbClr val="E5EFF0"/>
          </a:solidFill>
          <a:ln w="1905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71BDF2B-8A43-62A5-6883-82300A46DFD7}"/>
              </a:ext>
            </a:extLst>
          </p:cNvPr>
          <p:cNvSpPr txBox="1"/>
          <p:nvPr/>
        </p:nvSpPr>
        <p:spPr>
          <a:xfrm>
            <a:off x="15192073" y="3105732"/>
            <a:ext cx="1379003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026670"/>
                </a:solidFill>
              </a:defRPr>
            </a:pPr>
            <a:r>
              <a:rPr dirty="0"/>
              <a:t>Participants — </a:t>
            </a:r>
            <a:r>
              <a:rPr lang="en-IE" dirty="0"/>
              <a:t>Current Status</a:t>
            </a:r>
            <a:endParaRPr dirty="0"/>
          </a:p>
        </p:txBody>
      </p:sp>
      <p:sp>
        <p:nvSpPr>
          <p:cNvPr id="21" name="TextBox 20"/>
          <p:cNvSpPr txBox="1"/>
          <p:nvPr/>
        </p:nvSpPr>
        <p:spPr>
          <a:xfrm>
            <a:off x="5075343" y="29456610"/>
            <a:ext cx="434743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6670"/>
                </a:solidFill>
              </a:defRPr>
            </a:pPr>
            <a:r>
              <a:rPr dirty="0"/>
              <a:t>Co-morbidities &amp; Traumas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" y="6974639"/>
            <a:ext cx="13868400" cy="2926080"/>
          </a:xfrm>
          <a:prstGeom prst="roundRect">
            <a:avLst/>
          </a:prstGeom>
          <a:solidFill>
            <a:srgbClr val="E5EFF0"/>
          </a:solidFill>
          <a:ln w="1905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>
                <a:solidFill>
                  <a:srgbClr val="026670"/>
                </a:solidFill>
              </a:defRPr>
            </a:pPr>
            <a:endParaRPr kumimoji="0" lang="en-IE" sz="3600" b="1" i="0" u="none" strike="noStrike" kern="1200" cap="none" spc="0" normalizeH="0" baseline="0" noProof="0" dirty="0">
              <a:ln>
                <a:noFill/>
              </a:ln>
              <a:solidFill>
                <a:srgbClr val="0266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2910729" y="7240214"/>
            <a:ext cx="13319760" cy="487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026670"/>
                </a:solidFill>
              </a:defRPr>
            </a:pPr>
            <a:r>
              <a:rPr dirty="0"/>
              <a:t>&gt;480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-2853327" y="7818354"/>
            <a:ext cx="13319760" cy="487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91919"/>
                </a:solidFill>
              </a:defRPr>
            </a:pPr>
            <a:r>
              <a:rPr dirty="0"/>
              <a:t>Service users to date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44168" y="8210395"/>
            <a:ext cx="543026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026670"/>
                </a:solidFill>
              </a:defRPr>
            </a:pPr>
            <a:r>
              <a:rPr lang="en-US" dirty="0"/>
              <a:t>10-15 participants/meeting</a:t>
            </a:r>
            <a:endParaRPr dirty="0"/>
          </a:p>
        </p:txBody>
      </p:sp>
      <p:sp>
        <p:nvSpPr>
          <p:cNvPr id="17" name="TextBox 16"/>
          <p:cNvSpPr txBox="1"/>
          <p:nvPr/>
        </p:nvSpPr>
        <p:spPr>
          <a:xfrm>
            <a:off x="9069960" y="7818517"/>
            <a:ext cx="278781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91919"/>
                </a:solidFill>
              </a:defRPr>
            </a:pPr>
            <a:r>
              <a:rPr lang="en-US" dirty="0"/>
              <a:t>Online group meetings held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71028" y="7211834"/>
            <a:ext cx="3975447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026670"/>
                </a:solidFill>
              </a:defRPr>
            </a:pPr>
            <a:r>
              <a:rPr dirty="0"/>
              <a:t>3–4 </a:t>
            </a:r>
            <a:r>
              <a:rPr lang="en-US" dirty="0"/>
              <a:t>meetings</a:t>
            </a:r>
            <a:r>
              <a:rPr dirty="0"/>
              <a:t>/week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48BC855-6FED-5B6C-31EF-F6DE45F076F3}"/>
              </a:ext>
            </a:extLst>
          </p:cNvPr>
          <p:cNvSpPr txBox="1"/>
          <p:nvPr/>
        </p:nvSpPr>
        <p:spPr>
          <a:xfrm>
            <a:off x="8384826" y="8228843"/>
            <a:ext cx="417941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026670"/>
                </a:solidFill>
              </a:defRPr>
            </a:pPr>
            <a:r>
              <a:rPr lang="en-US" dirty="0" err="1"/>
              <a:t>Specialised</a:t>
            </a:r>
            <a:r>
              <a:rPr lang="en-US" dirty="0"/>
              <a:t> meetings</a:t>
            </a:r>
            <a:endParaRPr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E1328E6-F1CB-406C-0A46-35715C1F52B4}"/>
              </a:ext>
            </a:extLst>
          </p:cNvPr>
          <p:cNvSpPr txBox="1"/>
          <p:nvPr/>
        </p:nvSpPr>
        <p:spPr>
          <a:xfrm>
            <a:off x="6233196" y="8961325"/>
            <a:ext cx="767088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91919"/>
                </a:solidFill>
              </a:defRPr>
            </a:pPr>
            <a:r>
              <a:rPr lang="en-US" dirty="0" err="1"/>
              <a:t>Detrans</a:t>
            </a:r>
            <a:r>
              <a:rPr lang="en-US" dirty="0"/>
              <a:t> Only; Open Group; Female Only; Adult Transitioners; Child Transitioners</a:t>
            </a:r>
            <a:endParaRPr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DAF9D83-D63E-7E56-C229-D36DEEDC978F}"/>
              </a:ext>
            </a:extLst>
          </p:cNvPr>
          <p:cNvSpPr txBox="1"/>
          <p:nvPr/>
        </p:nvSpPr>
        <p:spPr>
          <a:xfrm>
            <a:off x="2951928" y="8953124"/>
            <a:ext cx="170925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91919"/>
                </a:solidFill>
              </a:defRPr>
            </a:pPr>
            <a:r>
              <a:rPr lang="en-US" dirty="0"/>
              <a:t>Typical cadence</a:t>
            </a:r>
          </a:p>
        </p:txBody>
      </p:sp>
      <p:sp>
        <p:nvSpPr>
          <p:cNvPr id="62" name="Rectangle 1">
            <a:extLst>
              <a:ext uri="{FF2B5EF4-FFF2-40B4-BE49-F238E27FC236}">
                <a16:creationId xmlns:a16="http://schemas.microsoft.com/office/drawing/2014/main" id="{533AAFDD-4E28-4799-AC2F-BB6D0E0EE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68649" y="5723846"/>
            <a:ext cx="4389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CDD8927-9616-147F-EDD8-B7D0B6E03404}"/>
              </a:ext>
            </a:extLst>
          </p:cNvPr>
          <p:cNvSpPr txBox="1"/>
          <p:nvPr/>
        </p:nvSpPr>
        <p:spPr>
          <a:xfrm>
            <a:off x="29451748" y="3899563"/>
            <a:ext cx="4281638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91919"/>
                </a:solidFill>
              </a:defRPr>
            </a:pPr>
            <a:r>
              <a:rPr lang="en-US" sz="2400" b="1" dirty="0"/>
              <a:t>Transition &amp; Detransition (summary)</a:t>
            </a:r>
          </a:p>
          <a:p>
            <a:pPr>
              <a:defRPr sz="2200">
                <a:solidFill>
                  <a:srgbClr val="191919"/>
                </a:solidFill>
              </a:defRPr>
            </a:pPr>
            <a:r>
              <a:rPr lang="en-US" sz="2400" dirty="0"/>
              <a:t>Age at start of medical transition (n=51): Median 20.0; Mean 24.6; Range 13–68 years.</a:t>
            </a:r>
          </a:p>
          <a:p>
            <a:pPr>
              <a:defRPr sz="2200">
                <a:solidFill>
                  <a:srgbClr val="191919"/>
                </a:solidFill>
              </a:defRPr>
            </a:pPr>
            <a:r>
              <a:rPr lang="en-US" sz="2400" dirty="0"/>
              <a:t>Years in transition (n=42): Median 6.0; Mean 9.0; Range 1–36 years.</a:t>
            </a:r>
          </a:p>
          <a:p>
            <a:pPr>
              <a:defRPr sz="2200">
                <a:solidFill>
                  <a:srgbClr val="191919"/>
                </a:solidFill>
              </a:defRPr>
            </a:pPr>
            <a:r>
              <a:rPr lang="en-US" sz="2400" dirty="0"/>
              <a:t>Age at detransition (n=42): Median 27.5; Mean 34.0; Range 18–85 years.</a:t>
            </a:r>
          </a:p>
          <a:p>
            <a:pPr>
              <a:defRPr sz="2200">
                <a:solidFill>
                  <a:srgbClr val="191919"/>
                </a:solidFill>
              </a:defRPr>
            </a:pPr>
            <a:r>
              <a:rPr lang="en-US" sz="2400" dirty="0"/>
              <a:t>Years since detransition (n=42): Median 1.5; Mean 3.1; Range 0–34 years.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452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Amanda  Miller</cp:lastModifiedBy>
  <cp:revision>12</cp:revision>
  <dcterms:created xsi:type="dcterms:W3CDTF">2013-01-27T09:14:16Z</dcterms:created>
  <dcterms:modified xsi:type="dcterms:W3CDTF">2025-12-12T18:10:37Z</dcterms:modified>
  <cp:category/>
</cp:coreProperties>
</file>